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86" r:id="rId5"/>
    <p:sldId id="287" r:id="rId6"/>
    <p:sldId id="262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281" r:id="rId29"/>
    <p:sldId id="284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C0EF3FF-BF45-4369-9E73-4C24EFEA484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F4BCA2-7A53-407B-B4F5-330642F6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572428" cy="6457971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ОРГАНИЗАЦИЯ И МЕТОДИКА </a:t>
            </a:r>
            <a:b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РАБОТЫ ШКОЛ ПАЦИЕНТОВ </a:t>
            </a:r>
            <a:b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С БОЛЕЗНЯМИ СИСТЕМЫ КРОВООБРАЩЕНИЯ</a:t>
            </a:r>
            <a:r>
              <a:rPr lang="ru-RU" sz="4400" b="1" dirty="0" smtClean="0">
                <a:effectLst/>
              </a:rPr>
              <a:t/>
            </a:r>
            <a:br>
              <a:rPr lang="ru-RU" sz="4400" b="1" dirty="0" smtClean="0">
                <a:effectLst/>
              </a:rPr>
            </a:b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Подготовила врач по медицинской профилактике Милюкова Ирина Николаевна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ГБУЗ «ООЦМП» 2015 год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1026" name="Picture 2" descr="C:\Documents and Settings\User\Мои документы\Логотип ООЦМ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052000" cy="1961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Функциональный анализ поведения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анализ элементов нездорового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поведения от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которых необходимо избавиться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выявление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системы подкреплений нездорового поведения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поиск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альтернативы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6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0"/>
            <a:ext cx="8676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Темы для </a:t>
            </a:r>
            <a:r>
              <a:rPr lang="ru-RU" sz="4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обучения пациентов</a:t>
            </a:r>
          </a:p>
          <a:p>
            <a:r>
              <a:rPr lang="ru-RU" sz="4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• </a:t>
            </a:r>
            <a:r>
              <a:rPr lang="ru-RU" sz="4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сведения </a:t>
            </a:r>
            <a:r>
              <a:rPr lang="ru-RU" sz="4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БСК</a:t>
            </a:r>
            <a:endParaRPr lang="ru-RU" sz="44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Контроль за своим состоянием</a:t>
            </a:r>
          </a:p>
          <a:p>
            <a:r>
              <a:rPr lang="ru-RU" sz="4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Диета </a:t>
            </a:r>
            <a:r>
              <a:rPr lang="ru-RU" sz="4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БСК</a:t>
            </a:r>
            <a:endParaRPr lang="ru-RU" sz="44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Медикаментозная терапия.</a:t>
            </a:r>
          </a:p>
          <a:p>
            <a:r>
              <a:rPr lang="ru-RU" sz="4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Физическая </a:t>
            </a:r>
            <a:r>
              <a:rPr lang="ru-RU" sz="4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</a:p>
          <a:p>
            <a:pPr>
              <a:buClr>
                <a:schemeClr val="bg1"/>
              </a:buClr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Управление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стрессом</a:t>
            </a:r>
          </a:p>
          <a:p>
            <a:pPr>
              <a:buClr>
                <a:schemeClr val="bg1"/>
              </a:buClr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Первая помощь при неотложных              состояниях       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2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06421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ПОВЕДЕНИЕ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28670"/>
            <a:ext cx="8424936" cy="56686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знание симптомов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своего заболевания;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ежедневное измерение АД;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ограничение соли;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осознанный прием препаратов;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сообщение о побочных эффектах препаратов;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регулярное выполнение рекомендованных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физических нагрузок;</a:t>
            </a: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• ведение дневника пациента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04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Медикаментозная терапия – что знать пациенту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8229630" cy="4746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Краткие сведения о препаратах.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Необходимость приема каждого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из препаратов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Побочные эффекты препаратов.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Эффективные дозы 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их необходимость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Режим приема препаратов.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Ведение личной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документации.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Постоянство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приема.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7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886700" cy="1325563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Пациенту о медикаментах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5072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Ингибиторы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АПФ (</a:t>
            </a:r>
            <a:r>
              <a:rPr lang="ru-RU" sz="4000" dirty="0" err="1" smtClean="0">
                <a:effectLst/>
                <a:latin typeface="Times New Roman" pitchFamily="18" charset="0"/>
                <a:cs typeface="Times New Roman" pitchFamily="18" charset="0"/>
              </a:rPr>
              <a:t>каптоприл,эналаприл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effectLst/>
                <a:latin typeface="Times New Roman" pitchFamily="18" charset="0"/>
                <a:cs typeface="Times New Roman" pitchFamily="18" charset="0"/>
              </a:rPr>
              <a:t>лизиноприл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):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расширяют сосуды и облегчают</a:t>
            </a: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 работу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сердца;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увеличивают продолжительность</a:t>
            </a: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 жизни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, снижают потребность в</a:t>
            </a: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 стационарном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лечении,</a:t>
            </a: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 улучшают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самочувствие.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6270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886700" cy="99217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Ингибиторы АПФ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357298"/>
            <a:ext cx="8086754" cy="48196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Возможные побочные эффекты: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чрезмерное снижение АД, особенно в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начале лечения - посоветоваться с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врачом;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сухой кашель - посоветоваться с врачом;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ангионевротический отек: языка, глотки,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губ, лица - прекратить прием и вызвать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скорую помощь.</a:t>
            </a:r>
          </a:p>
        </p:txBody>
      </p:sp>
    </p:spTree>
    <p:extLst>
      <p:ext uri="{BB962C8B-B14F-4D97-AF65-F5344CB8AC3E}">
        <p14:creationId xmlns:p14="http://schemas.microsoft.com/office/powerpoint/2010/main" xmlns="" val="38011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"/>
            <a:ext cx="8301068" cy="16906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Бета - блокаторы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(бисопролол,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корведилол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беталок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1808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замедляют ритм - сердце работает</a:t>
            </a: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 экономнее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защищают сердце от адреналина;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улучшают функцию сердца (при</a:t>
            </a: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 длительном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приеме);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увеличивают продолжительность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    жизни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553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214974" cy="1325563"/>
          </a:xfrm>
        </p:spPr>
        <p:txBody>
          <a:bodyPr/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Бета - блокаторы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824021"/>
            <a:ext cx="7886700" cy="4533937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Возможные побочные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эффекты</a:t>
            </a:r>
          </a:p>
          <a:p>
            <a:pPr marL="0" indent="0">
              <a:buNone/>
            </a:pPr>
            <a:endParaRPr lang="ru-RU" sz="4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  <a:t>замедление пульса менее </a:t>
            </a:r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marL="0" indent="0">
              <a:buNone/>
            </a:pPr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   уд./мин.;</a:t>
            </a:r>
          </a:p>
          <a:p>
            <a:pPr marL="0" indent="0">
              <a:buNone/>
            </a:pPr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  <a:t>усиление слабости.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3698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886700" cy="1325563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Диуретики (мочегонные)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429157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• 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увеличивают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количество выделяемой 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мочи,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помогая организму 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избавиться от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избытка натрия 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и жидкости,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вызывающих застой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• быстро улучшают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самочувствие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8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57297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Диуретики (мочегонные)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5286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Возможные побочные действия</a:t>
            </a:r>
          </a:p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головокружение или «дурнота» при вставании;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сухость во рту;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повышенная жажда;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перебои в работе сердца;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судороги или боли в мышцах (особенно в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мышцах ног) •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тошнота или рвота;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необычная утомляемость или слабость;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• кожные сыпи.</a:t>
            </a:r>
          </a:p>
        </p:txBody>
      </p:sp>
    </p:spTree>
    <p:extLst>
      <p:ext uri="{BB962C8B-B14F-4D97-AF65-F5344CB8AC3E}">
        <p14:creationId xmlns:p14="http://schemas.microsoft.com/office/powerpoint/2010/main" xmlns="" val="20702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1" y="0"/>
            <a:ext cx="3501626" cy="1000108"/>
          </a:xfrm>
        </p:spPr>
        <p:txBody>
          <a:bodyPr/>
          <a:lstStyle/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28670"/>
            <a:ext cx="8604448" cy="592933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разница в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восприятии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информации медицинского характера врачами и пациентами </a:t>
            </a:r>
          </a:p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разница в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представлении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пациента о своей болезни (внутренней картине болезни) и объективной ситуации</a:t>
            </a:r>
          </a:p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необходимости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постоянного приема медикаментов и изменения поведения -  длительный и болезненный процесс</a:t>
            </a:r>
          </a:p>
          <a:p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дефицит времени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у врача для преодоления этой пропасти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65125"/>
            <a:ext cx="8086754" cy="1325563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Пациенту о правилах приема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медикаментов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158192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не пропускать приема медикаментов</a:t>
            </a: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хорошем самочувствии;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не снижать дозы без консультации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с врачом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не экономить на лекарствах путем</a:t>
            </a:r>
          </a:p>
          <a:p>
            <a:pPr marL="0" indent="0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 снижения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дозы.</a:t>
            </a:r>
          </a:p>
        </p:txBody>
      </p:sp>
    </p:spTree>
    <p:extLst>
      <p:ext uri="{BB962C8B-B14F-4D97-AF65-F5344CB8AC3E}">
        <p14:creationId xmlns:p14="http://schemas.microsoft.com/office/powerpoint/2010/main" xmlns="" val="31241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9217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Соль - цели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825625"/>
            <a:ext cx="857256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Диета с низким содержанием соли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5гр.соли 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(1 чайная ложка).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Навыки распознавания диеты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 высоким/низким содержанием соли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Целесообразность ведения дневника с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ежедневными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записями о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принятой пище,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с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целью последующей коррекции</a:t>
            </a: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диеты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в сторону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низкосолевой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4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9217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Соль- знания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428736"/>
            <a:ext cx="8358246" cy="485778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•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10% соли из овощей,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фруктов других     натуральных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продуктов;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15% соль, которую сознательно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добавляют в пищу;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75% в составе продуктов,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изготовленных промышленным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способом!!!</a:t>
            </a:r>
          </a:p>
        </p:txBody>
      </p:sp>
    </p:spTree>
    <p:extLst>
      <p:ext uri="{BB962C8B-B14F-4D97-AF65-F5344CB8AC3E}">
        <p14:creationId xmlns:p14="http://schemas.microsoft.com/office/powerpoint/2010/main" xmlns="" val="30474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2073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Соль - мотивация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428736"/>
            <a:ext cx="8072494" cy="5429264"/>
          </a:xfrm>
        </p:spPr>
        <p:txBody>
          <a:bodyPr>
            <a:noAutofit/>
          </a:bodyPr>
          <a:lstStyle/>
          <a:p>
            <a:pPr marL="0" indent="0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соль - основной источник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натрия</a:t>
            </a:r>
          </a:p>
          <a:p>
            <a:pPr marL="0" indent="0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организм человека нуждается в очень небольшом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количестве натрия, около 500мг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 день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, что соответствует 1г (чайной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ложки) поваренной соли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употребление большого количества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соли (хлорида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натрия) при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БСК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может привести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 ухудшению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состояния</a:t>
            </a:r>
          </a:p>
          <a:p>
            <a:pPr marL="0" indent="0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соль (натрий) вызывает задержку жидкости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 организме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, затрудняя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работу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сердца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и вызывает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отеки</a:t>
            </a:r>
          </a:p>
          <a:p>
            <a:pPr marL="0" indent="0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соль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(натрий) снижает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эффективность медикаментов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8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4929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Соль - действия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85860"/>
            <a:ext cx="8229630" cy="5143536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отказаться от солений, маринадов и продуктов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консервирования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и копчения</a:t>
            </a:r>
          </a:p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избавиться от привычки досаливать пищу за столом,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не пробуя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ограничить соль, используемую при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приготовлении  пищи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записывать количество натрия, которое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потребляете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ежедневно.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для определения количества натрия в продуктах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используйте  информацию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на упаковке.</a:t>
            </a:r>
          </a:p>
        </p:txBody>
      </p:sp>
    </p:spTree>
    <p:extLst>
      <p:ext uri="{BB962C8B-B14F-4D97-AF65-F5344CB8AC3E}">
        <p14:creationId xmlns:p14="http://schemas.microsoft.com/office/powerpoint/2010/main" xmlns="" val="14956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нагрузки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полезные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825625"/>
            <a:ext cx="8643998" cy="4351338"/>
          </a:xfrm>
        </p:spPr>
        <p:txBody>
          <a:bodyPr/>
          <a:lstStyle/>
          <a:p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обычно это динамические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нагрузки типа 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ходьбы в среднем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или медленном   темпе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• вид, интенсивность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,   продолжительность  определяются врачом 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индивидуально;</a:t>
            </a:r>
          </a:p>
        </p:txBody>
      </p:sp>
    </p:spTree>
    <p:extLst>
      <p:ext uri="{BB962C8B-B14F-4D97-AF65-F5344CB8AC3E}">
        <p14:creationId xmlns:p14="http://schemas.microsoft.com/office/powerpoint/2010/main" xmlns="" val="13109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886700" cy="92869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избегать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подъема тяжестей,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изометрических нагрузок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(напряжение мышц без движения),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занятий ритмической гимнастикой,</a:t>
            </a: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интенсивных нагрузок, например,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бега, в том числе и бега трусцой.</a:t>
            </a:r>
          </a:p>
        </p:txBody>
      </p:sp>
    </p:spTree>
    <p:extLst>
      <p:ext uri="{BB962C8B-B14F-4D97-AF65-F5344CB8AC3E}">
        <p14:creationId xmlns:p14="http://schemas.microsoft.com/office/powerpoint/2010/main" xmlns="" val="24613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886700" cy="1325563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Положительные эффекты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физических нагрузок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885828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расширяют сосуды, облегчают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работу сердца;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улучшают кровоснабжение мышц;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позволяют предотвратить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уменьшение мышечной массы;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• уменьшают тревожность.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6352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59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2984"/>
            <a:ext cx="8858280" cy="53911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метанализа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рандомизированных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исследований, включавших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1336 больных с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ХСН </a:t>
            </a: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консультации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по медикаментам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диете,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физическим нагрузкам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наблюдение, контакты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по телефону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позволили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снизить</a:t>
            </a:r>
          </a:p>
          <a:p>
            <a:pPr marL="0" indent="0">
              <a:buNone/>
            </a:pP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риск смерти на 6%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• риск повторной госпитализации на 23%</a:t>
            </a: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 algn="r">
              <a:buNone/>
            </a:pPr>
            <a:r>
              <a:rPr lang="en-US" sz="3400" dirty="0" err="1" smtClean="0">
                <a:effectLst/>
                <a:latin typeface="Times New Roman" pitchFamily="18" charset="0"/>
                <a:cs typeface="Times New Roman" pitchFamily="18" charset="0"/>
              </a:rPr>
              <a:t>Alister</a:t>
            </a:r>
            <a:r>
              <a:rPr lang="en-US" sz="3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effectLst/>
                <a:latin typeface="Times New Roman" pitchFamily="18" charset="0"/>
                <a:cs typeface="Times New Roman" pitchFamily="18" charset="0"/>
              </a:rPr>
              <a:t>F.A. et al Am J Med 2001, 110 (5) p 378- 384</a:t>
            </a:r>
            <a:endParaRPr lang="ru-RU" sz="3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4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29630" cy="13255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помочь пациенту изменить образ жизни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Уделять пациенту достаточно времени</a:t>
            </a:r>
          </a:p>
          <a:p>
            <a:pPr marL="0" indent="0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Говорить с пациентом на его языке</a:t>
            </a:r>
          </a:p>
          <a:p>
            <a:pPr marL="0" indent="0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Наладить дружеское сотрудничество</a:t>
            </a:r>
          </a:p>
          <a:p>
            <a:pPr marL="0" indent="0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Убедить пациента в связи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между образом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жизни и болезнью</a:t>
            </a:r>
          </a:p>
          <a:p>
            <a:pPr marL="0" indent="0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Учитывать личное мнение пациента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 своей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болезни</a:t>
            </a:r>
          </a:p>
          <a:p>
            <a:pPr marL="0" indent="0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Помочь составить план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изменения поведенческих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привычек с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целью снижения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риска</a:t>
            </a:r>
          </a:p>
        </p:txBody>
      </p:sp>
    </p:spTree>
    <p:extLst>
      <p:ext uri="{BB962C8B-B14F-4D97-AF65-F5344CB8AC3E}">
        <p14:creationId xmlns:p14="http://schemas.microsoft.com/office/powerpoint/2010/main" xmlns="" val="10659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1571636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Методы решения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38335"/>
            <a:ext cx="7886700" cy="4819665"/>
          </a:xfrm>
        </p:spPr>
        <p:txBody>
          <a:bodyPr/>
          <a:lstStyle/>
          <a:p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педагогические </a:t>
            </a:r>
          </a:p>
          <a:p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психологические </a:t>
            </a:r>
          </a:p>
          <a:p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психотерапевтические </a:t>
            </a:r>
          </a:p>
          <a:p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партнерская модель взаимодействия</a:t>
            </a: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5689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Трудное </a:t>
            </a:r>
            <a:r>
              <a:rPr lang="ru-RU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надо сделать привычным</a:t>
            </a:r>
            <a:r>
              <a:rPr lang="ru-RU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ru-RU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привычное - легким, а легкое приятным</a:t>
            </a:r>
            <a:r>
              <a:rPr lang="ru-RU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sz="4400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</a:endParaRPr>
          </a:p>
          <a:p>
            <a:pPr algn="r"/>
            <a:r>
              <a:rPr lang="ru-RU" sz="4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К.С. Станиславский</a:t>
            </a:r>
            <a:endParaRPr lang="ru-RU" sz="4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1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обучения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18085"/>
          </a:xfrm>
        </p:spPr>
        <p:txBody>
          <a:bodyPr/>
          <a:lstStyle/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доступное </a:t>
            </a:r>
            <a:r>
              <a:rPr lang="ru-RU" sz="4000" b="1" dirty="0" err="1" smtClean="0">
                <a:effectLst/>
                <a:latin typeface="Times New Roman" pitchFamily="18" charset="0"/>
                <a:cs typeface="Times New Roman" pitchFamily="18" charset="0"/>
              </a:rPr>
              <a:t>изложениие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 ( “голова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”), </a:t>
            </a:r>
            <a:endParaRPr lang="ru-RU" sz="4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активное участие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больного в тренировке и повторении пройденного (“рука”)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открытой и доверительной атмосферы (“сердце”).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8929718" cy="170655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Психология (уровни восприятия)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7886700" cy="3175011"/>
          </a:xfrm>
        </p:spPr>
        <p:txBody>
          <a:bodyPr/>
          <a:lstStyle/>
          <a:p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Когнитивный («голова»)</a:t>
            </a:r>
          </a:p>
          <a:p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Эмоциональный («сердце»)</a:t>
            </a:r>
          </a:p>
          <a:p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Сенсомоторный («рука»)</a:t>
            </a:r>
            <a:endParaRPr lang="ru-RU" sz="4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143900" cy="132556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Партнерская модель взаимодействий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143116"/>
            <a:ext cx="7886700" cy="435133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пациенту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делегируется часть </a:t>
            </a: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и ответственности</a:t>
            </a:r>
          </a:p>
          <a:p>
            <a:pPr>
              <a:buNone/>
            </a:pP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врач выступает в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роли мудрого </a:t>
            </a: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более  опытного партнера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2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6086490" cy="1063611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что это даст?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7886700" cy="5072098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Повышение отклика на лечение </a:t>
            </a: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Повышение ответственности пациента</a:t>
            </a: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Повышение активности пациента</a:t>
            </a: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Продуктивное сотрудничество </a:t>
            </a: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Изменение привычек в нужном </a:t>
            </a:r>
          </a:p>
          <a:p>
            <a:pPr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    направлении</a:t>
            </a: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Оптимизация процесса лечения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358246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«Школы»  - это не только обучение пациента в целях реализации долговременного эффективного контроля над течением заболевания, но и экономия времени врача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Что делать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Сообщить информацию.</a:t>
            </a:r>
          </a:p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 Создать мотивацию.</a:t>
            </a:r>
          </a:p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 Научить (связать информацию с опытом).</a:t>
            </a:r>
          </a:p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 Перевести в привычную форму поведения.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2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92</Template>
  <TotalTime>631</TotalTime>
  <Words>1010</Words>
  <Application>Microsoft Office PowerPoint</Application>
  <PresentationFormat>Экран (4:3)</PresentationFormat>
  <Paragraphs>182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92</vt:lpstr>
      <vt:lpstr>ОРГАНИЗАЦИЯ И МЕТОДИКА  РАБОТЫ ШКОЛ ПАЦИЕНТОВ  С БОЛЕЗНЯМИ СИСТЕМЫ КРОВООБРАЩЕНИЯ  Подготовила врач по медицинской профилактике Милюкова Ирина Николаевна  ГБУЗ «ООЦМП» 2015 год </vt:lpstr>
      <vt:lpstr>Проблемы</vt:lpstr>
      <vt:lpstr>Методы решения</vt:lpstr>
      <vt:lpstr>Педагогические принципы обучения</vt:lpstr>
      <vt:lpstr>Психология (уровни восприятия)</vt:lpstr>
      <vt:lpstr>Партнерская модель взаимодействий</vt:lpstr>
      <vt:lpstr>И что это даст?</vt:lpstr>
      <vt:lpstr>Слайд 8</vt:lpstr>
      <vt:lpstr>Что делать</vt:lpstr>
      <vt:lpstr>Функциональный анализ поведения</vt:lpstr>
      <vt:lpstr>Слайд 11</vt:lpstr>
      <vt:lpstr>ПОВЕДЕНИЕ </vt:lpstr>
      <vt:lpstr>Медикаментозная терапия – что знать пациенту</vt:lpstr>
      <vt:lpstr>Пациенту о медикаментах</vt:lpstr>
      <vt:lpstr>Ингибиторы АПФ:</vt:lpstr>
      <vt:lpstr>Бета - блокаторы (бисопролол, корведилол, беталок)</vt:lpstr>
      <vt:lpstr>Бета - блокаторы</vt:lpstr>
      <vt:lpstr>Диуретики (мочегонные)</vt:lpstr>
      <vt:lpstr>Диуретики (мочегонные)</vt:lpstr>
      <vt:lpstr>Пациенту о правилах приема медикаментов</vt:lpstr>
      <vt:lpstr>Соль - цели</vt:lpstr>
      <vt:lpstr>Соль- знания</vt:lpstr>
      <vt:lpstr>Соль - мотивация</vt:lpstr>
      <vt:lpstr>Соль - действия</vt:lpstr>
      <vt:lpstr>Физические нагрузки полезные</vt:lpstr>
      <vt:lpstr>Следует избегать</vt:lpstr>
      <vt:lpstr>Положительные эффекты физических нагрузок</vt:lpstr>
      <vt:lpstr>Эффективность</vt:lpstr>
      <vt:lpstr>Как помочь пациенту изменить образ жизни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МЕТОДИКА  РАБОТЫ ШКОЛ ПАЦИЕНТОВ  С БОЛЕЗНЯМИ СИСТЕМЫ КРОВООБРАЩЕНИЯ</dc:title>
  <dc:creator>user</dc:creator>
  <cp:lastModifiedBy>user</cp:lastModifiedBy>
  <cp:revision>40</cp:revision>
  <dcterms:created xsi:type="dcterms:W3CDTF">2015-09-04T10:41:50Z</dcterms:created>
  <dcterms:modified xsi:type="dcterms:W3CDTF">2015-09-08T10:59:33Z</dcterms:modified>
</cp:coreProperties>
</file>